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78" r:id="rId1"/>
    <p:sldMasterId id="2147483648" r:id="rId2"/>
  </p:sldMasterIdLst>
  <p:notesMasterIdLst>
    <p:notesMasterId r:id="rId14"/>
  </p:notesMasterIdLst>
  <p:sldIdLst>
    <p:sldId id="471" r:id="rId3"/>
    <p:sldId id="260" r:id="rId4"/>
    <p:sldId id="472" r:id="rId5"/>
    <p:sldId id="412" r:id="rId6"/>
    <p:sldId id="473" r:id="rId7"/>
    <p:sldId id="474" r:id="rId8"/>
    <p:sldId id="428" r:id="rId9"/>
    <p:sldId id="475" r:id="rId10"/>
    <p:sldId id="476" r:id="rId11"/>
    <p:sldId id="417" r:id="rId12"/>
    <p:sldId id="426" r:id="rId13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Georgia" panose="02040502050405020303" pitchFamily="18" charset="0"/>
      <p:regular r:id="rId19"/>
      <p:bold r:id="rId20"/>
      <p:italic r:id="rId21"/>
      <p:boldItalic r:id="rId22"/>
    </p:embeddedFont>
  </p:embeddedFont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6E81D6"/>
    <a:srgbClr val="FEB71A"/>
    <a:srgbClr val="72A7C0"/>
    <a:srgbClr val="705E5F"/>
    <a:srgbClr val="CC823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609" autoAdjust="0"/>
    <p:restoredTop sz="94057" autoAdjust="0"/>
  </p:normalViewPr>
  <p:slideViewPr>
    <p:cSldViewPr showGuides="1">
      <p:cViewPr varScale="1">
        <p:scale>
          <a:sx n="83" d="100"/>
          <a:sy n="83" d="100"/>
        </p:scale>
        <p:origin x="1406" y="62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font" Target="fonts/font4.fntdata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font" Target="fonts/font7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3.fntdata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font" Target="fonts/font1.fntdata"/><Relationship Id="rId23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font" Target="fonts/font5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425.53192" units="1/cm"/>
          <inkml:channelProperty channel="Y" name="resolution" value="425.28058" units="1/cm"/>
          <inkml:channelProperty channel="T" name="resolution" value="1" units="1/dev"/>
        </inkml:channelProperties>
      </inkml:inkSource>
      <inkml:timestamp xml:id="ts0" timeString="2015-11-02T17:32:14.420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 contextRef="#ctx0" brushRef="#br0">0 0 0,'0'0'0,"0"0"15,0 0 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C7BB25-EA28-458C-9BEB-E185ECB03206}" type="datetimeFigureOut">
              <a:rPr lang="en-US" smtClean="0"/>
              <a:pPr/>
              <a:t>8/30/2017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6C60F1-D9D7-452D-8F51-4FED64DC932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414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31750" y="6605588"/>
            <a:ext cx="9080500" cy="252412"/>
          </a:xfrm>
          <a:prstGeom prst="rect">
            <a:avLst/>
          </a:prstGeom>
          <a:solidFill>
            <a:srgbClr val="FBD8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1" name="Rectangle 10"/>
          <p:cNvSpPr/>
          <p:nvPr userDrawn="1"/>
        </p:nvSpPr>
        <p:spPr>
          <a:xfrm>
            <a:off x="31750" y="0"/>
            <a:ext cx="9080500" cy="252413"/>
          </a:xfrm>
          <a:prstGeom prst="rect">
            <a:avLst/>
          </a:prstGeom>
          <a:solidFill>
            <a:srgbClr val="FBD8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pic>
        <p:nvPicPr>
          <p:cNvPr id="5" name="Picture 6" descr="wsu_horizontal_color.pn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0" y="1295400"/>
            <a:ext cx="3590925" cy="809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9200" y="2133600"/>
            <a:ext cx="7620000" cy="1470025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295400" y="4191000"/>
            <a:ext cx="4267200" cy="1752600"/>
          </a:xfrm>
        </p:spPr>
        <p:txBody>
          <a:bodyPr>
            <a:normAutofit/>
          </a:bodyPr>
          <a:lstStyle>
            <a:lvl1pPr marL="0" indent="0" algn="l">
              <a:lnSpc>
                <a:spcPct val="90000"/>
              </a:lnSpc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Presenter’s name</a:t>
            </a:r>
          </a:p>
          <a:p>
            <a:r>
              <a:rPr lang="en-US" dirty="0"/>
              <a:t>Title, Department</a:t>
            </a:r>
          </a:p>
          <a:p>
            <a:r>
              <a:rPr lang="en-US" dirty="0"/>
              <a:t>Date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154F0F3-24E1-4FEA-9150-3ED778817A4D}" type="datetimeFigureOut">
              <a:rPr lang="en-US">
                <a:solidFill>
                  <a:prstClr val="black"/>
                </a:solidFill>
              </a:rPr>
              <a:pPr>
                <a:defRPr/>
              </a:pPr>
              <a:t>8/30/2017</a:t>
            </a:fld>
            <a:endParaRPr lang="en-US">
              <a:solidFill>
                <a:prstClr val="black"/>
              </a:solidFill>
            </a:endParaRP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1371600" y="3733800"/>
            <a:ext cx="7729538" cy="0"/>
          </a:xfrm>
          <a:prstGeom prst="line">
            <a:avLst/>
          </a:prstGeom>
          <a:ln w="57150" cap="rnd">
            <a:solidFill>
              <a:schemeClr val="tx1">
                <a:lumMod val="65000"/>
                <a:lumOff val="3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21600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810A440-C240-4BC4-A0FF-554628E557D7}" type="datetimeFigureOut">
              <a:rPr lang="en-US"/>
              <a:pPr>
                <a:defRPr/>
              </a:pPr>
              <a:t>8/30/2017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9212" y="274638"/>
            <a:ext cx="8499987" cy="84623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9212" y="1600200"/>
            <a:ext cx="8229600" cy="452596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8B44BC7-56F9-4E43-ADAF-DDFD7D739370}" type="datetimeFigureOut">
              <a:rPr lang="en-US">
                <a:solidFill>
                  <a:prstClr val="black"/>
                </a:solidFill>
              </a:rPr>
              <a:pPr>
                <a:defRPr/>
              </a:pPr>
              <a:t>8/30/2017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2701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5BC88B-1D0C-43DE-B958-659244EAF7DF}" type="datetimeFigureOut">
              <a:rPr lang="en-US">
                <a:solidFill>
                  <a:prstClr val="black"/>
                </a:solidFill>
              </a:rPr>
              <a:pPr>
                <a:defRPr/>
              </a:pPr>
              <a:t>8/30/2017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86872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12192A-E72E-4314-BE6A-1F0A319E599B}" type="datetimeFigureOut">
              <a:rPr lang="en-US">
                <a:solidFill>
                  <a:prstClr val="black"/>
                </a:solidFill>
              </a:rPr>
              <a:pPr>
                <a:defRPr/>
              </a:pPr>
              <a:t>8/30/2017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42223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810A440-C240-4BC4-A0FF-554628E557D7}" type="datetimeFigureOut">
              <a:rPr lang="en-US">
                <a:solidFill>
                  <a:prstClr val="black"/>
                </a:solidFill>
              </a:rPr>
              <a:pPr>
                <a:defRPr/>
              </a:pPr>
              <a:t>8/30/2017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48185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31750" y="6605588"/>
            <a:ext cx="9080500" cy="252412"/>
          </a:xfrm>
          <a:prstGeom prst="rect">
            <a:avLst/>
          </a:prstGeom>
          <a:solidFill>
            <a:srgbClr val="FBD8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31750" y="0"/>
            <a:ext cx="9080500" cy="252413"/>
          </a:xfrm>
          <a:prstGeom prst="rect">
            <a:avLst/>
          </a:prstGeom>
          <a:solidFill>
            <a:srgbClr val="FBD8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5" name="Picture 6" descr="wsu_horizontal_color.pn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0" y="1295400"/>
            <a:ext cx="3590925" cy="809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9200" y="2133600"/>
            <a:ext cx="7620000" cy="1470025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295400" y="4191000"/>
            <a:ext cx="4267200" cy="1752600"/>
          </a:xfrm>
        </p:spPr>
        <p:txBody>
          <a:bodyPr>
            <a:normAutofit/>
          </a:bodyPr>
          <a:lstStyle>
            <a:lvl1pPr marL="0" indent="0" algn="l">
              <a:lnSpc>
                <a:spcPct val="90000"/>
              </a:lnSpc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Presenter’s name</a:t>
            </a:r>
          </a:p>
          <a:p>
            <a:r>
              <a:rPr lang="en-US" dirty="0"/>
              <a:t>Title, Department</a:t>
            </a:r>
          </a:p>
          <a:p>
            <a:r>
              <a:rPr lang="en-US" dirty="0"/>
              <a:t>Date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154F0F3-24E1-4FEA-9150-3ED778817A4D}" type="datetimeFigureOut">
              <a:rPr lang="en-US"/>
              <a:pPr>
                <a:defRPr/>
              </a:pPr>
              <a:t>8/30/2017</a:t>
            </a:fld>
            <a:endParaRPr lang="en-US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1371600" y="3733800"/>
            <a:ext cx="7729538" cy="0"/>
          </a:xfrm>
          <a:prstGeom prst="line">
            <a:avLst/>
          </a:prstGeom>
          <a:ln w="57150" cap="rnd">
            <a:solidFill>
              <a:schemeClr val="tx1">
                <a:lumMod val="65000"/>
                <a:lumOff val="3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9212" y="274638"/>
            <a:ext cx="8499987" cy="84623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9212" y="1600200"/>
            <a:ext cx="8229600" cy="4525963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8B44BC7-56F9-4E43-ADAF-DDFD7D739370}" type="datetimeFigureOut">
              <a:rPr lang="en-US"/>
              <a:pPr>
                <a:defRPr/>
              </a:pPr>
              <a:t>8/30/2017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5BC88B-1D0C-43DE-B958-659244EAF7DF}" type="datetimeFigureOut">
              <a:rPr lang="en-US"/>
              <a:pPr>
                <a:defRPr/>
              </a:pPr>
              <a:t>8/30/2017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12192A-E72E-4314-BE6A-1F0A319E599B}" type="datetimeFigureOut">
              <a:rPr lang="en-US"/>
              <a:pPr>
                <a:defRPr/>
              </a:pPr>
              <a:t>8/30/2017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1027" name="Picture 10" descr="wsu_horizontal_color.png"/>
          <p:cNvPicPr>
            <a:picLocks noChangeAspect="1"/>
          </p:cNvPicPr>
          <p:nvPr userDrawn="1"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391400" y="6356350"/>
            <a:ext cx="1554163" cy="34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Slide Number Placeholder 6"/>
          <p:cNvSpPr txBox="1">
            <a:spLocks/>
          </p:cNvSpPr>
          <p:nvPr userDrawn="1"/>
        </p:nvSpPr>
        <p:spPr>
          <a:xfrm>
            <a:off x="152400" y="6432550"/>
            <a:ext cx="838200" cy="501650"/>
          </a:xfrm>
          <a:prstGeom prst="rect">
            <a:avLst/>
          </a:prstGeom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12073121-80F2-4A27-A972-3FCE9B2C70D8}" type="slidenum">
              <a:rPr lang="en-US" sz="1200">
                <a:solidFill>
                  <a:prstClr val="white">
                    <a:lumMod val="50000"/>
                  </a:prstClr>
                </a:solidFill>
                <a:latin typeface="Arial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prstClr val="white">
                  <a:lumMod val="50000"/>
                </a:prstClr>
              </a:solidFill>
              <a:latin typeface="Arial"/>
            </a:endParaRPr>
          </a:p>
        </p:txBody>
      </p:sp>
      <p:sp>
        <p:nvSpPr>
          <p:cNvPr id="1029" name="Title Placeholder 1"/>
          <p:cNvSpPr>
            <a:spLocks noGrp="1"/>
          </p:cNvSpPr>
          <p:nvPr>
            <p:ph type="title"/>
          </p:nvPr>
        </p:nvSpPr>
        <p:spPr bwMode="auto">
          <a:xfrm>
            <a:off x="339725" y="274638"/>
            <a:ext cx="8499475" cy="846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30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72600" y="63246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3034C992-68AD-4F2E-8AAE-90B6BB4DC0D4}" type="datetimeFigureOut">
              <a:rPr lang="en-US">
                <a:solidFill>
                  <a:prstClr val="black"/>
                </a:solidFill>
              </a:rPr>
              <a:pPr>
                <a:defRPr/>
              </a:pPr>
              <a:t>8/30/2017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76200" y="1143000"/>
            <a:ext cx="9067800" cy="0"/>
          </a:xfrm>
          <a:prstGeom prst="line">
            <a:avLst/>
          </a:prstGeom>
          <a:ln w="57150" cap="rnd">
            <a:solidFill>
              <a:schemeClr val="tx1">
                <a:lumMod val="65000"/>
                <a:lumOff val="3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 userDrawn="1"/>
        </p:nvSpPr>
        <p:spPr>
          <a:xfrm>
            <a:off x="31750" y="6746875"/>
            <a:ext cx="9080500" cy="111125"/>
          </a:xfrm>
          <a:prstGeom prst="rect">
            <a:avLst/>
          </a:prstGeom>
          <a:solidFill>
            <a:srgbClr val="FBD8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2466BB-7C76-47E6-97C6-1322CC1D467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87014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</p:sldLayoutIdLst>
  <p:txStyles>
    <p:titleStyle>
      <a:lvl1pPr algn="l" rtl="0" fontAlgn="base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Georgia" pitchFamily="18" charset="0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Georgia" pitchFamily="18" charset="0"/>
        </a:defRPr>
      </a:lvl2pPr>
      <a:lvl3pPr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Georgia" pitchFamily="18" charset="0"/>
        </a:defRPr>
      </a:lvl3pPr>
      <a:lvl4pPr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Georgia" pitchFamily="18" charset="0"/>
        </a:defRPr>
      </a:lvl4pPr>
      <a:lvl5pPr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Georgia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Georgia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Georgia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Georgia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Georgia" pitchFamily="18" charset="0"/>
        </a:defRPr>
      </a:lvl9pPr>
    </p:titleStyle>
    <p:bodyStyle>
      <a:lvl1pPr marL="342900" indent="-342900" algn="l" rtl="0" fontAlgn="base">
        <a:lnSpc>
          <a:spcPct val="90000"/>
        </a:lnSpc>
        <a:spcBef>
          <a:spcPts val="600"/>
        </a:spcBef>
        <a:spcAft>
          <a:spcPts val="600"/>
        </a:spcAft>
        <a:buClr>
          <a:srgbClr val="FFC000"/>
        </a:buClr>
        <a:buFont typeface="Arial" charset="0"/>
        <a:buChar char="•"/>
        <a:defRPr sz="2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rtl="0" fontAlgn="base">
        <a:lnSpc>
          <a:spcPct val="90000"/>
        </a:lnSpc>
        <a:spcBef>
          <a:spcPts val="400"/>
        </a:spcBef>
        <a:spcAft>
          <a:spcPts val="400"/>
        </a:spcAft>
        <a:buClr>
          <a:srgbClr val="FFC000"/>
        </a:buClr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Arial" charset="0"/>
        </a:defRPr>
      </a:lvl2pPr>
      <a:lvl3pPr marL="1143000" indent="-228600" algn="l" rtl="0" fontAlgn="base">
        <a:lnSpc>
          <a:spcPct val="90000"/>
        </a:lnSpc>
        <a:spcBef>
          <a:spcPts val="350"/>
        </a:spcBef>
        <a:spcAft>
          <a:spcPts val="350"/>
        </a:spcAft>
        <a:buClr>
          <a:srgbClr val="FFC000"/>
        </a:buClr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Arial" charset="0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Arial" charset="0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Arial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pic>
        <p:nvPicPr>
          <p:cNvPr id="1027" name="Picture 10" descr="wsu_horizontal_color.png"/>
          <p:cNvPicPr>
            <a:picLocks noChangeAspect="1"/>
          </p:cNvPicPr>
          <p:nvPr userDrawn="1"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391400" y="6356350"/>
            <a:ext cx="1554163" cy="34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Slide Number Placeholder 6"/>
          <p:cNvSpPr txBox="1">
            <a:spLocks/>
          </p:cNvSpPr>
          <p:nvPr userDrawn="1"/>
        </p:nvSpPr>
        <p:spPr>
          <a:xfrm>
            <a:off x="152400" y="6432550"/>
            <a:ext cx="838200" cy="501650"/>
          </a:xfrm>
          <a:prstGeom prst="rect">
            <a:avLst/>
          </a:prstGeom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12073121-80F2-4A27-A972-3FCE9B2C70D8}" type="slidenum">
              <a:rPr lang="en-US" sz="1200">
                <a:solidFill>
                  <a:schemeClr val="bg1">
                    <a:lumMod val="50000"/>
                  </a:schemeClr>
                </a:solidFill>
                <a:latin typeface="+mn-lt"/>
                <a:cs typeface="+mn-cs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chemeClr val="bg1">
                  <a:lumMod val="50000"/>
                </a:schemeClr>
              </a:solidFill>
              <a:latin typeface="+mn-lt"/>
              <a:cs typeface="+mn-cs"/>
            </a:endParaRPr>
          </a:p>
        </p:txBody>
      </p:sp>
      <p:sp>
        <p:nvSpPr>
          <p:cNvPr id="1029" name="Title Placeholder 1"/>
          <p:cNvSpPr>
            <a:spLocks noGrp="1"/>
          </p:cNvSpPr>
          <p:nvPr>
            <p:ph type="title"/>
          </p:nvPr>
        </p:nvSpPr>
        <p:spPr bwMode="auto">
          <a:xfrm>
            <a:off x="339725" y="274638"/>
            <a:ext cx="8499475" cy="846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30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72600" y="63246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3034C992-68AD-4F2E-8AAE-90B6BB4DC0D4}" type="datetimeFigureOut">
              <a:rPr lang="en-US"/>
              <a:pPr>
                <a:defRPr/>
              </a:pPr>
              <a:t>8/30/2017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76200" y="1143000"/>
            <a:ext cx="9067800" cy="0"/>
          </a:xfrm>
          <a:prstGeom prst="line">
            <a:avLst/>
          </a:prstGeom>
          <a:ln w="57150" cap="rnd">
            <a:solidFill>
              <a:schemeClr val="tx1">
                <a:lumMod val="65000"/>
                <a:lumOff val="3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 userDrawn="1"/>
        </p:nvSpPr>
        <p:spPr>
          <a:xfrm>
            <a:off x="31750" y="6746875"/>
            <a:ext cx="9080500" cy="111125"/>
          </a:xfrm>
          <a:prstGeom prst="rect">
            <a:avLst/>
          </a:prstGeom>
          <a:solidFill>
            <a:srgbClr val="FBD8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4" r:id="rId3"/>
    <p:sldLayoutId id="2147483676" r:id="rId4"/>
    <p:sldLayoutId id="2147483677" r:id="rId5"/>
  </p:sldLayoutIdLst>
  <p:txStyles>
    <p:titleStyle>
      <a:lvl1pPr algn="l" rtl="0" fontAlgn="base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Georgia" pitchFamily="18" charset="0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Georgia" pitchFamily="18" charset="0"/>
        </a:defRPr>
      </a:lvl2pPr>
      <a:lvl3pPr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Georgia" pitchFamily="18" charset="0"/>
        </a:defRPr>
      </a:lvl3pPr>
      <a:lvl4pPr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Georgia" pitchFamily="18" charset="0"/>
        </a:defRPr>
      </a:lvl4pPr>
      <a:lvl5pPr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Georgia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Georgia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Georgia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Georgia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Georgia" pitchFamily="18" charset="0"/>
        </a:defRPr>
      </a:lvl9pPr>
    </p:titleStyle>
    <p:bodyStyle>
      <a:lvl1pPr marL="342900" indent="-342900" algn="l" rtl="0" fontAlgn="base">
        <a:lnSpc>
          <a:spcPct val="90000"/>
        </a:lnSpc>
        <a:spcBef>
          <a:spcPts val="600"/>
        </a:spcBef>
        <a:spcAft>
          <a:spcPts val="600"/>
        </a:spcAft>
        <a:buClr>
          <a:srgbClr val="FFC000"/>
        </a:buClr>
        <a:buFont typeface="Arial" charset="0"/>
        <a:buChar char="•"/>
        <a:defRPr sz="2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rtl="0" fontAlgn="base">
        <a:lnSpc>
          <a:spcPct val="90000"/>
        </a:lnSpc>
        <a:spcBef>
          <a:spcPts val="400"/>
        </a:spcBef>
        <a:spcAft>
          <a:spcPts val="400"/>
        </a:spcAft>
        <a:buClr>
          <a:srgbClr val="FFC000"/>
        </a:buClr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Arial" charset="0"/>
        </a:defRPr>
      </a:lvl2pPr>
      <a:lvl3pPr marL="1143000" indent="-228600" algn="l" rtl="0" fontAlgn="base">
        <a:lnSpc>
          <a:spcPct val="90000"/>
        </a:lnSpc>
        <a:spcBef>
          <a:spcPts val="350"/>
        </a:spcBef>
        <a:spcAft>
          <a:spcPts val="350"/>
        </a:spcAft>
        <a:buClr>
          <a:srgbClr val="FFC000"/>
        </a:buClr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Arial" charset="0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Arial" charset="0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Arial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3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3.png"/><Relationship Id="rId4" Type="http://schemas.openxmlformats.org/officeDocument/2006/relationships/image" Target="../media/image15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audio" Target="../media/media2.m4a"/><Relationship Id="rId2" Type="http://schemas.microsoft.com/office/2007/relationships/media" Target="../media/media2.m4a"/><Relationship Id="rId1" Type="http://schemas.openxmlformats.org/officeDocument/2006/relationships/tags" Target="../tags/tag1.xml"/><Relationship Id="rId5" Type="http://schemas.openxmlformats.org/officeDocument/2006/relationships/image" Target="../media/image3.png"/><Relationship Id="rId4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audio" Target="../media/media3.m4a"/><Relationship Id="rId2" Type="http://schemas.microsoft.com/office/2007/relationships/media" Target="../media/media3.m4a"/><Relationship Id="rId1" Type="http://schemas.openxmlformats.org/officeDocument/2006/relationships/tags" Target="../tags/tag2.xml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4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3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8.png"/><Relationship Id="rId5" Type="http://schemas.openxmlformats.org/officeDocument/2006/relationships/image" Target="NULL"/><Relationship Id="rId4" Type="http://schemas.openxmlformats.org/officeDocument/2006/relationships/customXml" Target="../ink/ink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3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ctrTitle"/>
          </p:nvPr>
        </p:nvSpPr>
        <p:spPr>
          <a:xfrm>
            <a:off x="2438400" y="4267200"/>
            <a:ext cx="5867400" cy="708025"/>
          </a:xfrm>
        </p:spPr>
        <p:txBody>
          <a:bodyPr>
            <a:normAutofit/>
          </a:bodyPr>
          <a:lstStyle/>
          <a:p>
            <a:pPr algn="ctr"/>
            <a:r>
              <a:rPr lang="en-US" sz="3600" dirty="0" smtClean="0">
                <a:latin typeface="Times New Roman" pitchFamily="18" charset="0"/>
                <a:cs typeface="Times New Roman" pitchFamily="18" charset="0"/>
              </a:rPr>
              <a:t>Dimensioning</a:t>
            </a:r>
            <a:endParaRPr lang="en-US" sz="36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315" name="Subtitle 2"/>
          <p:cNvSpPr>
            <a:spLocks noGrp="1"/>
          </p:cNvSpPr>
          <p:nvPr>
            <p:ph type="subTitle" idx="1"/>
          </p:nvPr>
        </p:nvSpPr>
        <p:spPr>
          <a:xfrm>
            <a:off x="3057525" y="2819400"/>
            <a:ext cx="4629150" cy="457200"/>
          </a:xfrm>
        </p:spPr>
        <p:txBody>
          <a:bodyPr>
            <a:normAutofit fontScale="92500" lnSpcReduction="20000"/>
          </a:bodyPr>
          <a:lstStyle/>
          <a:p>
            <a:r>
              <a:rPr lang="en-US" sz="2600" dirty="0" smtClean="0">
                <a:latin typeface="Times New Roman" pitchFamily="18" charset="0"/>
                <a:cs typeface="Times New Roman" pitchFamily="18" charset="0"/>
              </a:rPr>
              <a:t>Orthographic </a:t>
            </a:r>
            <a:r>
              <a:rPr lang="en-US" sz="2600" dirty="0" err="1">
                <a:latin typeface="Times New Roman" pitchFamily="18" charset="0"/>
                <a:cs typeface="Times New Roman" pitchFamily="18" charset="0"/>
              </a:rPr>
              <a:t>Multiview</a:t>
            </a:r>
            <a:r>
              <a:rPr lang="en-US" sz="2600" dirty="0">
                <a:latin typeface="Times New Roman" pitchFamily="18" charset="0"/>
                <a:cs typeface="Times New Roman" pitchFamily="18" charset="0"/>
              </a:rPr>
              <a:t> Projections</a:t>
            </a:r>
          </a:p>
          <a:p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393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590"/>
    </mc:Choice>
    <mc:Fallback xmlns="">
      <p:transition spd="slow" advTm="85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Leaders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A leader is a thin solid line directing attention to a note or dimension. Leaders start with an arrowhead or a </a:t>
            </a:r>
            <a:r>
              <a:rPr lang="en-US" altLang="en-US" dirty="0" smtClean="0"/>
              <a:t>dot, and are made up of straight line segments as illustrated below.</a:t>
            </a:r>
            <a:endParaRPr lang="en-US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680" y="3352800"/>
            <a:ext cx="7639050" cy="2438400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306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896"/>
    </mc:Choice>
    <mc:Fallback xmlns="">
      <p:transition spd="slow" advTm="178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Dimension Symbols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1295400"/>
            <a:ext cx="3103305" cy="4016042"/>
          </a:xfrm>
          <a:prstGeom prst="rect">
            <a:avLst/>
          </a:prstGeom>
        </p:spPr>
      </p:pic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381000" y="5481309"/>
            <a:ext cx="8458200" cy="4622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FFC000"/>
              </a:buClr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rtl="0" fontAlgn="base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rgbClr val="FFC000"/>
              </a:buClr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350"/>
              </a:spcBef>
              <a:spcAft>
                <a:spcPts val="350"/>
              </a:spcAft>
              <a:buClr>
                <a:srgbClr val="FFC000"/>
              </a:buClr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en-US" i="1" dirty="0" smtClean="0"/>
              <a:t>Take a moment to memorize the dimension symbols shown above. These symbols appear frequently in drawings.</a:t>
            </a:r>
          </a:p>
          <a:p>
            <a:endParaRPr lang="en-US" altLang="en-US" dirty="0" smtClean="0"/>
          </a:p>
          <a:p>
            <a:endParaRPr lang="en-US" altLang="en-US" dirty="0" smtClean="0"/>
          </a:p>
          <a:p>
            <a:endParaRPr lang="en-US" dirty="0"/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448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964"/>
    </mc:Choice>
    <mc:Fallback xmlns="">
      <p:transition spd="slow" advTm="179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Content Placeholder 4"/>
          <p:cNvSpPr>
            <a:spLocks noGrp="1"/>
          </p:cNvSpPr>
          <p:nvPr>
            <p:ph idx="1"/>
          </p:nvPr>
        </p:nvSpPr>
        <p:spPr>
          <a:xfrm>
            <a:off x="228600" y="1905000"/>
            <a:ext cx="8576188" cy="4525963"/>
          </a:xfrm>
        </p:spPr>
        <p:txBody>
          <a:bodyPr/>
          <a:lstStyle/>
          <a:p>
            <a:r>
              <a:rPr lang="en-US" altLang="en-US" dirty="0" smtClean="0"/>
              <a:t>Use </a:t>
            </a:r>
            <a:r>
              <a:rPr lang="en-US" altLang="en-US" dirty="0"/>
              <a:t>conventional dimensioning techniques to describe size and shape accurately on an engineering drawing.</a:t>
            </a:r>
          </a:p>
          <a:p>
            <a:r>
              <a:rPr lang="en-US" altLang="en-US" dirty="0"/>
              <a:t>P</a:t>
            </a:r>
            <a:r>
              <a:rPr lang="en-US" altLang="en-US" dirty="0" smtClean="0"/>
              <a:t>lace dimension and </a:t>
            </a:r>
            <a:r>
              <a:rPr lang="en-US" altLang="en-US" dirty="0"/>
              <a:t>extension </a:t>
            </a:r>
            <a:r>
              <a:rPr lang="en-US" altLang="en-US" dirty="0" smtClean="0"/>
              <a:t>lines correctly.</a:t>
            </a:r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</p:txBody>
      </p:sp>
      <p:sp>
        <p:nvSpPr>
          <p:cNvPr id="4" name="Rectangle 3"/>
          <p:cNvSpPr/>
          <p:nvPr/>
        </p:nvSpPr>
        <p:spPr>
          <a:xfrm>
            <a:off x="228600" y="1295400"/>
            <a:ext cx="6858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400" b="1" dirty="0"/>
              <a:t>At the end of this lecture you will be able to:</a:t>
            </a:r>
          </a:p>
        </p:txBody>
      </p:sp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858"/>
    </mc:Choice>
    <mc:Fallback xmlns="">
      <p:transition spd="slow" advTm="158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17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17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 tmFilter="0, 0; .2, .5; .8, .5; 1, 0"/>
                                        <p:tgtEl>
                                          <p:spTgt spid="174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250" autoRev="1" fill="hold"/>
                                        <p:tgtEl>
                                          <p:spTgt spid="174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Lines Used in Dimensioning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9212" y="2133600"/>
            <a:ext cx="4004188" cy="3581400"/>
          </a:xfrm>
        </p:spPr>
        <p:txBody>
          <a:bodyPr/>
          <a:lstStyle/>
          <a:p>
            <a:r>
              <a:rPr lang="en-US" altLang="en-US" dirty="0"/>
              <a:t>Dimension line – a thin, </a:t>
            </a:r>
            <a:r>
              <a:rPr lang="en-US" altLang="en-US" dirty="0" smtClean="0"/>
              <a:t>light, </a:t>
            </a:r>
            <a:r>
              <a:rPr lang="en-US" altLang="en-US" dirty="0"/>
              <a:t>solid line terminated by arrowheads, indicating the direction and extent of a dimension.</a:t>
            </a:r>
          </a:p>
          <a:p>
            <a:r>
              <a:rPr lang="en-US" altLang="en-US" dirty="0"/>
              <a:t>Extension line – a thin, </a:t>
            </a:r>
            <a:r>
              <a:rPr lang="en-US" altLang="en-US" dirty="0" smtClean="0"/>
              <a:t>light, </a:t>
            </a:r>
            <a:r>
              <a:rPr lang="en-US" altLang="en-US" dirty="0"/>
              <a:t>solid line that extends from a point on the drawing to which a dimension refers. </a:t>
            </a:r>
          </a:p>
          <a:p>
            <a:endParaRPr lang="en-US" altLang="en-US" dirty="0"/>
          </a:p>
          <a:p>
            <a:endParaRPr lang="en-US" altLang="en-US" dirty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15399" y="2748291"/>
            <a:ext cx="4133850" cy="2352018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228600" y="1447800"/>
            <a:ext cx="4004188" cy="4622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FFC000"/>
              </a:buClr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rtl="0" fontAlgn="base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rgbClr val="FFC000"/>
              </a:buClr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350"/>
              </a:spcBef>
              <a:spcAft>
                <a:spcPts val="350"/>
              </a:spcAft>
              <a:buClr>
                <a:srgbClr val="FFC000"/>
              </a:buClr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en-US" i="1" dirty="0" smtClean="0"/>
              <a:t>Some basic definitions:</a:t>
            </a:r>
          </a:p>
          <a:p>
            <a:endParaRPr lang="en-US" altLang="en-US" dirty="0" smtClean="0"/>
          </a:p>
          <a:p>
            <a:endParaRPr lang="en-US" altLang="en-US" dirty="0" smtClean="0"/>
          </a:p>
          <a:p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5305424" y="4572000"/>
            <a:ext cx="2438400" cy="3262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7510464" y="3352799"/>
            <a:ext cx="428624" cy="174750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5112544" y="3657600"/>
            <a:ext cx="428624" cy="174750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Audio 10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03194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908"/>
    </mc:Choice>
    <mc:Fallback xmlns="">
      <p:transition spd="slow" advTm="319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  <p:bldLst>
      <p:bldP spid="4" grpId="0" animBg="1"/>
      <p:bldP spid="7" grpId="0" animBg="1"/>
      <p:bldP spid="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Lines Used in Dimensioning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1676400"/>
            <a:ext cx="5300870" cy="3048000"/>
          </a:xfrm>
          <a:prstGeom prst="rect">
            <a:avLst/>
          </a:prstGeom>
        </p:spPr>
      </p:pic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380999" y="4876800"/>
            <a:ext cx="8458200" cy="4622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FFC000"/>
              </a:buClr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rtl="0" fontAlgn="base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rgbClr val="FFC000"/>
              </a:buClr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350"/>
              </a:spcBef>
              <a:spcAft>
                <a:spcPts val="350"/>
              </a:spcAft>
              <a:buClr>
                <a:srgbClr val="FFC000"/>
              </a:buClr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en-US" i="1" dirty="0" smtClean="0"/>
              <a:t>Center lines can be used as extension lines.</a:t>
            </a:r>
            <a:endParaRPr lang="en-US" altLang="en-US" dirty="0" smtClean="0"/>
          </a:p>
          <a:p>
            <a:endParaRPr lang="en-US" altLang="en-US" dirty="0" smtClean="0"/>
          </a:p>
          <a:p>
            <a:endParaRPr lang="en-US" dirty="0"/>
          </a:p>
        </p:txBody>
      </p:sp>
      <p:pic>
        <p:nvPicPr>
          <p:cNvPr id="8" name="Audio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611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757"/>
    </mc:Choice>
    <mc:Fallback xmlns="">
      <p:transition spd="slow" advTm="47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Placing Dimensions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9212" y="1295400"/>
            <a:ext cx="8229600" cy="4525963"/>
          </a:xfrm>
        </p:spPr>
        <p:txBody>
          <a:bodyPr/>
          <a:lstStyle/>
          <a:p>
            <a:r>
              <a:rPr lang="en-US" altLang="en-US" dirty="0"/>
              <a:t>Give dimensions where the contours of the object are defined.</a:t>
            </a:r>
          </a:p>
          <a:p>
            <a:endParaRPr lang="en-US" altLang="en-US" dirty="0"/>
          </a:p>
          <a:p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539881" y="2588625"/>
            <a:ext cx="3500893" cy="336145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4678548" y="2020879"/>
            <a:ext cx="4047932" cy="3511377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590800" y="2425005"/>
            <a:ext cx="18288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 smtClean="0"/>
              <a:t>In Example 1, dimensions are given where contours are visible. So this example is good.</a:t>
            </a:r>
            <a:endParaRPr lang="en-US" sz="1400" i="1" dirty="0"/>
          </a:p>
        </p:txBody>
      </p:sp>
      <p:sp>
        <p:nvSpPr>
          <p:cNvPr id="14" name="TextBox 13"/>
          <p:cNvSpPr txBox="1"/>
          <p:nvPr/>
        </p:nvSpPr>
        <p:spPr>
          <a:xfrm>
            <a:off x="7010400" y="1957943"/>
            <a:ext cx="174301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 smtClean="0"/>
              <a:t>In Example 2, dimensions are given with reference to invisible features. So this example is bad.</a:t>
            </a:r>
            <a:endParaRPr lang="en-US" sz="1400" i="1" dirty="0"/>
          </a:p>
        </p:txBody>
      </p:sp>
      <p:sp>
        <p:nvSpPr>
          <p:cNvPr id="16" name="Rectangle: Diagonal Corners Snipped 15"/>
          <p:cNvSpPr/>
          <p:nvPr/>
        </p:nvSpPr>
        <p:spPr>
          <a:xfrm>
            <a:off x="1642628" y="6086666"/>
            <a:ext cx="1295400" cy="390334"/>
          </a:xfrm>
          <a:prstGeom prst="snip2DiagRect">
            <a:avLst>
              <a:gd name="adj1" fmla="val 0"/>
              <a:gd name="adj2" fmla="val 47902"/>
            </a:avLst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Good</a:t>
            </a:r>
          </a:p>
        </p:txBody>
      </p:sp>
      <p:sp>
        <p:nvSpPr>
          <p:cNvPr id="17" name="Rectangle: Diagonal Corners Snipped 16"/>
          <p:cNvSpPr/>
          <p:nvPr/>
        </p:nvSpPr>
        <p:spPr>
          <a:xfrm>
            <a:off x="6054814" y="5765200"/>
            <a:ext cx="1295400" cy="390334"/>
          </a:xfrm>
          <a:prstGeom prst="snip2DiagRect">
            <a:avLst>
              <a:gd name="adj1" fmla="val 0"/>
              <a:gd name="adj2" fmla="val 47902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28600" y="2206823"/>
            <a:ext cx="1828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Example 1</a:t>
            </a:r>
            <a:endParaRPr lang="en-US" sz="1400" dirty="0"/>
          </a:p>
        </p:txBody>
      </p:sp>
      <p:sp>
        <p:nvSpPr>
          <p:cNvPr id="15" name="TextBox 14"/>
          <p:cNvSpPr txBox="1"/>
          <p:nvPr/>
        </p:nvSpPr>
        <p:spPr>
          <a:xfrm>
            <a:off x="4343400" y="1763313"/>
            <a:ext cx="1828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Example 2</a:t>
            </a:r>
            <a:endParaRPr lang="en-US" sz="1400" dirty="0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8073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801"/>
    </mc:Choice>
    <mc:Fallback>
      <p:transition spd="slow" advTm="188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9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Placing Dimensions</a:t>
            </a:r>
          </a:p>
        </p:txBody>
      </p:sp>
      <p:sp>
        <p:nvSpPr>
          <p:cNvPr id="2" name="Rectangle 1"/>
          <p:cNvSpPr/>
          <p:nvPr/>
        </p:nvSpPr>
        <p:spPr>
          <a:xfrm>
            <a:off x="228600" y="1320296"/>
            <a:ext cx="7467600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FFC000"/>
              </a:buClr>
              <a:buFont typeface="Arial" charset="0"/>
              <a:buChar char="•"/>
            </a:pPr>
            <a:r>
              <a:rPr lang="en-US" altLang="en-US" sz="2400" dirty="0">
                <a:latin typeface="Arial" pitchFamily="34" charset="0"/>
                <a:cs typeface="Arial" pitchFamily="34" charset="0"/>
              </a:rPr>
              <a:t>Avoid dimensioning where there are no adjacent views.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/>
              <p14:cNvContentPartPr/>
              <p14:nvPr/>
            </p14:nvContentPartPr>
            <p14:xfrm>
              <a:off x="3437212" y="2720662"/>
              <a:ext cx="360" cy="36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424612" y="2708062"/>
                <a:ext cx="25560" cy="25560"/>
              </a:xfrm>
              <a:prstGeom prst="rect">
                <a:avLst/>
              </a:prstGeom>
            </p:spPr>
          </p:pic>
        </mc:Fallback>
      </mc:AlternateContent>
      <p:sp>
        <p:nvSpPr>
          <p:cNvPr id="8" name="Rectangle 7"/>
          <p:cNvSpPr/>
          <p:nvPr/>
        </p:nvSpPr>
        <p:spPr>
          <a:xfrm>
            <a:off x="6331742" y="4257866"/>
            <a:ext cx="970757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5257800" y="4410266"/>
            <a:ext cx="1073941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2172864" y="1424456"/>
            <a:ext cx="4434477" cy="5579806"/>
          </a:xfrm>
          <a:prstGeom prst="rect">
            <a:avLst/>
          </a:prstGeom>
        </p:spPr>
      </p:pic>
      <p:sp>
        <p:nvSpPr>
          <p:cNvPr id="18" name="Rectangle: Diagonal Corners Snipped 17"/>
          <p:cNvSpPr/>
          <p:nvPr/>
        </p:nvSpPr>
        <p:spPr>
          <a:xfrm>
            <a:off x="7048500" y="3352800"/>
            <a:ext cx="1295400" cy="390334"/>
          </a:xfrm>
          <a:prstGeom prst="snip2DiagRect">
            <a:avLst>
              <a:gd name="adj1" fmla="val 0"/>
              <a:gd name="adj2" fmla="val 47902"/>
            </a:avLst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Good</a:t>
            </a:r>
          </a:p>
        </p:txBody>
      </p:sp>
      <p:sp>
        <p:nvSpPr>
          <p:cNvPr id="19" name="Rectangle: Diagonal Corners Snipped 18"/>
          <p:cNvSpPr/>
          <p:nvPr/>
        </p:nvSpPr>
        <p:spPr>
          <a:xfrm>
            <a:off x="681291" y="3352800"/>
            <a:ext cx="1295400" cy="390334"/>
          </a:xfrm>
          <a:prstGeom prst="snip2DiagRect">
            <a:avLst>
              <a:gd name="adj1" fmla="val 0"/>
              <a:gd name="adj2" fmla="val 47902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14591" y="4899165"/>
            <a:ext cx="18288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 smtClean="0"/>
              <a:t>In Example 1, a dimension is given where there is no adjacent view. So this example is bad.</a:t>
            </a:r>
            <a:endParaRPr lang="en-US" sz="1400" i="1" dirty="0"/>
          </a:p>
        </p:txBody>
      </p:sp>
      <p:sp>
        <p:nvSpPr>
          <p:cNvPr id="12" name="TextBox 11"/>
          <p:cNvSpPr txBox="1"/>
          <p:nvPr/>
        </p:nvSpPr>
        <p:spPr>
          <a:xfrm>
            <a:off x="7086600" y="4709662"/>
            <a:ext cx="174301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 smtClean="0"/>
              <a:t>In Example 2, a dimension is given where there is an adjacent view. So this example is good.</a:t>
            </a:r>
            <a:endParaRPr lang="en-US" sz="1400" i="1" dirty="0"/>
          </a:p>
        </p:txBody>
      </p:sp>
      <p:sp>
        <p:nvSpPr>
          <p:cNvPr id="13" name="TextBox 12"/>
          <p:cNvSpPr txBox="1"/>
          <p:nvPr/>
        </p:nvSpPr>
        <p:spPr>
          <a:xfrm>
            <a:off x="1066800" y="2206823"/>
            <a:ext cx="1828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Example 1</a:t>
            </a:r>
            <a:endParaRPr lang="en-US" sz="1400" dirty="0"/>
          </a:p>
        </p:txBody>
      </p:sp>
      <p:sp>
        <p:nvSpPr>
          <p:cNvPr id="15" name="TextBox 14"/>
          <p:cNvSpPr txBox="1"/>
          <p:nvPr/>
        </p:nvSpPr>
        <p:spPr>
          <a:xfrm>
            <a:off x="4419600" y="2202656"/>
            <a:ext cx="1828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Example 2</a:t>
            </a:r>
            <a:endParaRPr lang="en-US" sz="1400" dirty="0"/>
          </a:p>
        </p:txBody>
      </p:sp>
      <p:sp>
        <p:nvSpPr>
          <p:cNvPr id="3" name="Rectangle 2"/>
          <p:cNvSpPr/>
          <p:nvPr/>
        </p:nvSpPr>
        <p:spPr>
          <a:xfrm>
            <a:off x="2209800" y="2034562"/>
            <a:ext cx="1143000" cy="5895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4168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793"/>
    </mc:Choice>
    <mc:Fallback>
      <p:transition spd="slow" advTm="157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Placing Dimensions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0465" y="1371600"/>
            <a:ext cx="8229600" cy="4525963"/>
          </a:xfrm>
        </p:spPr>
        <p:txBody>
          <a:bodyPr/>
          <a:lstStyle/>
          <a:p>
            <a:r>
              <a:rPr lang="en-US" altLang="en-US" dirty="0"/>
              <a:t>When a dimension must be placed in a hatched </a:t>
            </a:r>
            <a:r>
              <a:rPr lang="en-US" altLang="en-US" dirty="0" smtClean="0"/>
              <a:t>area, </a:t>
            </a:r>
            <a:r>
              <a:rPr lang="en-US" altLang="en-US" dirty="0"/>
              <a:t>leave an opening in the hatching or a break in the lines for the dimension value.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6487" y="2581275"/>
            <a:ext cx="6115050" cy="2828925"/>
          </a:xfrm>
          <a:prstGeom prst="rect">
            <a:avLst/>
          </a:prstGeom>
        </p:spPr>
      </p:pic>
      <p:sp>
        <p:nvSpPr>
          <p:cNvPr id="6" name="Rectangle: Diagonal Corners Snipped 5"/>
          <p:cNvSpPr/>
          <p:nvPr/>
        </p:nvSpPr>
        <p:spPr>
          <a:xfrm>
            <a:off x="299152" y="3352800"/>
            <a:ext cx="1295400" cy="390334"/>
          </a:xfrm>
          <a:prstGeom prst="snip2DiagRect">
            <a:avLst>
              <a:gd name="adj1" fmla="val 0"/>
              <a:gd name="adj2" fmla="val 47902"/>
            </a:avLst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Best</a:t>
            </a:r>
          </a:p>
        </p:txBody>
      </p:sp>
      <p:sp>
        <p:nvSpPr>
          <p:cNvPr id="8" name="Rectangle: Diagonal Corners Snipped 7"/>
          <p:cNvSpPr/>
          <p:nvPr/>
        </p:nvSpPr>
        <p:spPr>
          <a:xfrm>
            <a:off x="6097938" y="4791266"/>
            <a:ext cx="1295400" cy="390334"/>
          </a:xfrm>
          <a:prstGeom prst="snip2DiagRect">
            <a:avLst>
              <a:gd name="adj1" fmla="val 0"/>
              <a:gd name="adj2" fmla="val 47902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967460" y="5478686"/>
            <a:ext cx="499560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D</a:t>
            </a:r>
            <a:r>
              <a:rPr lang="en-US" sz="1400" i="1" dirty="0" smtClean="0"/>
              <a:t>rawing A is the best case. If A is not possible because space is tight, it is “Good” to print the dimension as in drawing B1, but it is “Bad” to print the dimension as in drawing B2. </a:t>
            </a:r>
            <a:endParaRPr lang="en-US" sz="1400" i="1" dirty="0"/>
          </a:p>
        </p:txBody>
      </p:sp>
      <p:sp>
        <p:nvSpPr>
          <p:cNvPr id="10" name="TextBox 9"/>
          <p:cNvSpPr txBox="1"/>
          <p:nvPr/>
        </p:nvSpPr>
        <p:spPr>
          <a:xfrm>
            <a:off x="2091400" y="2435423"/>
            <a:ext cx="49956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 smtClean="0"/>
              <a:t>A                                         B1                                           B2</a:t>
            </a:r>
            <a:endParaRPr lang="en-US" sz="1400" i="1" dirty="0"/>
          </a:p>
        </p:txBody>
      </p:sp>
      <p:sp>
        <p:nvSpPr>
          <p:cNvPr id="11" name="Rectangle: Diagonal Corners Snipped 6"/>
          <p:cNvSpPr/>
          <p:nvPr/>
        </p:nvSpPr>
        <p:spPr>
          <a:xfrm>
            <a:off x="3806312" y="4791266"/>
            <a:ext cx="1295400" cy="390334"/>
          </a:xfrm>
          <a:prstGeom prst="snip2DiagRect">
            <a:avLst>
              <a:gd name="adj1" fmla="val 0"/>
              <a:gd name="adj2" fmla="val 47902"/>
            </a:avLst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Good</a:t>
            </a:r>
          </a:p>
        </p:txBody>
      </p:sp>
      <p:pic>
        <p:nvPicPr>
          <p:cNvPr id="15" name="Audio 1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3476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927"/>
    </mc:Choice>
    <mc:Fallback>
      <p:transition spd="slow" advTm="239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Using Dimension and Extension Lines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798637"/>
            <a:ext cx="8839200" cy="4525963"/>
          </a:xfrm>
        </p:spPr>
        <p:txBody>
          <a:bodyPr/>
          <a:lstStyle/>
          <a:p>
            <a:r>
              <a:rPr lang="en-US" altLang="en-US" dirty="0"/>
              <a:t>Shorter dimension lines </a:t>
            </a:r>
            <a:r>
              <a:rPr lang="en-US" altLang="en-US" dirty="0" smtClean="0"/>
              <a:t>are placed </a:t>
            </a:r>
            <a:r>
              <a:rPr lang="en-US" altLang="en-US" dirty="0"/>
              <a:t>nearest the object outline.</a:t>
            </a:r>
          </a:p>
          <a:p>
            <a:r>
              <a:rPr lang="en-US" altLang="en-US" dirty="0"/>
              <a:t>Dimension lines should not cross </a:t>
            </a:r>
            <a:r>
              <a:rPr lang="en-US" altLang="en-US" dirty="0" smtClean="0"/>
              <a:t>any other lines.</a:t>
            </a:r>
          </a:p>
          <a:p>
            <a:r>
              <a:rPr lang="en-US" altLang="en-US" dirty="0" smtClean="0"/>
              <a:t>Avoid crossing extension lines with other extension lines, but it is allowed to do so if space is limited.</a:t>
            </a:r>
            <a:endParaRPr lang="en-US" altLang="en-US" dirty="0"/>
          </a:p>
          <a:p>
            <a:r>
              <a:rPr lang="en-US" altLang="en-US" dirty="0"/>
              <a:t>A dimension line should never coincide with or extend any line of the drawing</a:t>
            </a:r>
            <a:r>
              <a:rPr lang="en-US" altLang="en-US" dirty="0" smtClean="0"/>
              <a:t>.</a:t>
            </a:r>
            <a:endParaRPr lang="en-US" altLang="en-US" dirty="0"/>
          </a:p>
          <a:p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152400" y="1295400"/>
            <a:ext cx="3623188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FFC000"/>
              </a:buClr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rtl="0" fontAlgn="base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rgbClr val="FFC000"/>
              </a:buClr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350"/>
              </a:spcBef>
              <a:spcAft>
                <a:spcPts val="350"/>
              </a:spcAft>
              <a:buClr>
                <a:srgbClr val="FFC000"/>
              </a:buClr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en-US" dirty="0" smtClean="0"/>
              <a:t>Also as illustrated below: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" y="4443015"/>
            <a:ext cx="1733014" cy="189309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94168" y="4343400"/>
            <a:ext cx="1501832" cy="172084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2200" y="4495800"/>
            <a:ext cx="1223459" cy="1493837"/>
          </a:xfrm>
          <a:prstGeom prst="rect">
            <a:avLst/>
          </a:prstGeom>
        </p:spPr>
      </p:pic>
      <p:sp>
        <p:nvSpPr>
          <p:cNvPr id="10" name="Rectangle: Diagonal Corners Snipped 6"/>
          <p:cNvSpPr/>
          <p:nvPr/>
        </p:nvSpPr>
        <p:spPr>
          <a:xfrm>
            <a:off x="2438400" y="5334000"/>
            <a:ext cx="1295400" cy="390334"/>
          </a:xfrm>
          <a:prstGeom prst="snip2DiagRect">
            <a:avLst>
              <a:gd name="adj1" fmla="val 0"/>
              <a:gd name="adj2" fmla="val 47902"/>
            </a:avLst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Good</a:t>
            </a:r>
          </a:p>
        </p:txBody>
      </p:sp>
      <p:sp>
        <p:nvSpPr>
          <p:cNvPr id="11" name="Rectangle: Diagonal Corners Snipped 6"/>
          <p:cNvSpPr/>
          <p:nvPr/>
        </p:nvSpPr>
        <p:spPr>
          <a:xfrm>
            <a:off x="7467600" y="5029200"/>
            <a:ext cx="1295400" cy="390334"/>
          </a:xfrm>
          <a:prstGeom prst="snip2DiagRect">
            <a:avLst>
              <a:gd name="adj1" fmla="val 0"/>
              <a:gd name="adj2" fmla="val 47902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</a:t>
            </a:r>
          </a:p>
        </p:txBody>
      </p:sp>
      <p:pic>
        <p:nvPicPr>
          <p:cNvPr id="13" name="Audio 1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8964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9002"/>
    </mc:Choice>
    <mc:Fallback>
      <p:transition spd="slow" advTm="390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Using Dimension and Extension Lines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When extension lines or center lines cross visible object lines, gaps should not be left in the lines.</a:t>
            </a:r>
          </a:p>
          <a:p>
            <a:endParaRPr lang="en-US" alt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124" y="2590800"/>
            <a:ext cx="7868161" cy="3081338"/>
          </a:xfrm>
          <a:prstGeom prst="rect">
            <a:avLst/>
          </a:prstGeom>
        </p:spPr>
      </p:pic>
      <p:sp>
        <p:nvSpPr>
          <p:cNvPr id="7" name="Rectangle: Diagonal Corners Snipped 6"/>
          <p:cNvSpPr/>
          <p:nvPr/>
        </p:nvSpPr>
        <p:spPr>
          <a:xfrm>
            <a:off x="6248400" y="5248466"/>
            <a:ext cx="1295400" cy="390334"/>
          </a:xfrm>
          <a:prstGeom prst="snip2DiagRect">
            <a:avLst>
              <a:gd name="adj1" fmla="val 0"/>
              <a:gd name="adj2" fmla="val 47902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</a:t>
            </a:r>
          </a:p>
        </p:txBody>
      </p:sp>
      <p:sp>
        <p:nvSpPr>
          <p:cNvPr id="8" name="Rectangle: Diagonal Corners Snipped 6"/>
          <p:cNvSpPr/>
          <p:nvPr/>
        </p:nvSpPr>
        <p:spPr>
          <a:xfrm>
            <a:off x="1981200" y="5164931"/>
            <a:ext cx="1295400" cy="407003"/>
          </a:xfrm>
          <a:prstGeom prst="snip2DiagRect">
            <a:avLst>
              <a:gd name="adj1" fmla="val 0"/>
              <a:gd name="adj2" fmla="val 47902"/>
            </a:avLst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Good</a:t>
            </a: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9102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322"/>
    </mc:Choice>
    <mc:Fallback>
      <p:transition spd="slow" advTm="203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5|7.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9|3.1|13.1"/>
</p:tagLst>
</file>

<file path=ppt/theme/theme1.xml><?xml version="1.0" encoding="utf-8"?>
<a:theme xmlns:a="http://schemas.openxmlformats.org/drawingml/2006/main" name="1_Office Theme">
  <a:themeElements>
    <a:clrScheme name="Custom 8">
      <a:dk1>
        <a:sysClr val="windowText" lastClr="000000"/>
      </a:dk1>
      <a:lt1>
        <a:sysClr val="window" lastClr="FFFFFF"/>
      </a:lt1>
      <a:dk2>
        <a:srgbClr val="0070C0"/>
      </a:dk2>
      <a:lt2>
        <a:srgbClr val="EEECE1"/>
      </a:lt2>
      <a:accent1>
        <a:srgbClr val="FEB71A"/>
      </a:accent1>
      <a:accent2>
        <a:srgbClr val="6E81D6"/>
      </a:accent2>
      <a:accent3>
        <a:srgbClr val="705E5F"/>
      </a:accent3>
      <a:accent4>
        <a:srgbClr val="CC823D"/>
      </a:accent4>
      <a:accent5>
        <a:srgbClr val="72A7C0"/>
      </a:accent5>
      <a:accent6>
        <a:srgbClr val="BECC8D"/>
      </a:accent6>
      <a:hlink>
        <a:srgbClr val="0000FF"/>
      </a:hlink>
      <a:folHlink>
        <a:srgbClr val="800080"/>
      </a:folHlink>
    </a:clrScheme>
    <a:fontScheme name="Essentia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Custom 8">
      <a:dk1>
        <a:sysClr val="windowText" lastClr="000000"/>
      </a:dk1>
      <a:lt1>
        <a:sysClr val="window" lastClr="FFFFFF"/>
      </a:lt1>
      <a:dk2>
        <a:srgbClr val="0070C0"/>
      </a:dk2>
      <a:lt2>
        <a:srgbClr val="EEECE1"/>
      </a:lt2>
      <a:accent1>
        <a:srgbClr val="FEB71A"/>
      </a:accent1>
      <a:accent2>
        <a:srgbClr val="6E81D6"/>
      </a:accent2>
      <a:accent3>
        <a:srgbClr val="705E5F"/>
      </a:accent3>
      <a:accent4>
        <a:srgbClr val="CC823D"/>
      </a:accent4>
      <a:accent5>
        <a:srgbClr val="72A7C0"/>
      </a:accent5>
      <a:accent6>
        <a:srgbClr val="BECC8D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6340</TotalTime>
  <Words>454</Words>
  <Application>Microsoft Office PowerPoint</Application>
  <PresentationFormat>On-screen Show (4:3)</PresentationFormat>
  <Paragraphs>55</Paragraphs>
  <Slides>11</Slides>
  <Notes>0</Notes>
  <HiddenSlides>5</HiddenSlides>
  <MMClips>11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Calibri</vt:lpstr>
      <vt:lpstr>Times New Roman</vt:lpstr>
      <vt:lpstr>Georgia</vt:lpstr>
      <vt:lpstr>1_Office Theme</vt:lpstr>
      <vt:lpstr>Office Theme</vt:lpstr>
      <vt:lpstr>Dimensioning</vt:lpstr>
      <vt:lpstr>PowerPoint Presentation</vt:lpstr>
      <vt:lpstr>Lines Used in Dimensioning</vt:lpstr>
      <vt:lpstr>Lines Used in Dimensioning</vt:lpstr>
      <vt:lpstr>Placing Dimensions</vt:lpstr>
      <vt:lpstr>Placing Dimensions</vt:lpstr>
      <vt:lpstr>Placing Dimensions</vt:lpstr>
      <vt:lpstr>Using Dimension and Extension Lines</vt:lpstr>
      <vt:lpstr>Using Dimension and Extension Lines</vt:lpstr>
      <vt:lpstr>Leaders</vt:lpstr>
      <vt:lpstr>Dimension Symbols</vt:lpstr>
    </vt:vector>
  </TitlesOfParts>
  <Company>Hewlett-Packard Company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Mukund Dhuttargaon</dc:creator>
  <cp:lastModifiedBy>Moscoso, Wilfredo</cp:lastModifiedBy>
  <cp:revision>250</cp:revision>
  <dcterms:created xsi:type="dcterms:W3CDTF">2009-12-04T23:34:43Z</dcterms:created>
  <dcterms:modified xsi:type="dcterms:W3CDTF">2017-08-30T20:50:09Z</dcterms:modified>
</cp:coreProperties>
</file>